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3"/>
  </p:notesMasterIdLst>
  <p:handoutMasterIdLst>
    <p:handoutMasterId r:id="rId24"/>
  </p:handoutMasterIdLst>
  <p:sldIdLst>
    <p:sldId id="286" r:id="rId6"/>
    <p:sldId id="287" r:id="rId7"/>
    <p:sldId id="289" r:id="rId8"/>
    <p:sldId id="259" r:id="rId9"/>
    <p:sldId id="258" r:id="rId10"/>
    <p:sldId id="260" r:id="rId11"/>
    <p:sldId id="261" r:id="rId12"/>
    <p:sldId id="262" r:id="rId13"/>
    <p:sldId id="263" r:id="rId14"/>
    <p:sldId id="264" r:id="rId15"/>
    <p:sldId id="265" r:id="rId16"/>
    <p:sldId id="266" r:id="rId17"/>
    <p:sldId id="267" r:id="rId18"/>
    <p:sldId id="268" r:id="rId19"/>
    <p:sldId id="269" r:id="rId20"/>
    <p:sldId id="270" r:id="rId21"/>
    <p:sldId id="285" r:id="rId2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0E2874"/>
    <a:srgbClr val="011D6C"/>
    <a:srgbClr val="114C43"/>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3" autoAdjust="0"/>
    <p:restoredTop sz="95566" autoAdjust="0"/>
  </p:normalViewPr>
  <p:slideViewPr>
    <p:cSldViewPr snapToGrid="0">
      <p:cViewPr varScale="1">
        <p:scale>
          <a:sx n="129" d="100"/>
          <a:sy n="129" d="100"/>
        </p:scale>
        <p:origin x="208" y="24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6688170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twitter.com/Manis29467226" TargetMode="Externa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54107"/>
          </a:xfrm>
        </p:spPr>
        <p:txBody>
          <a:bodyPr/>
          <a:lstStyle/>
          <a:p>
            <a:r>
              <a:rPr lang="en-US" b="0" dirty="0"/>
              <a:t>Presenter</a:t>
            </a:r>
            <a:r>
              <a:rPr lang="en-US" dirty="0"/>
              <a:t> : </a:t>
            </a:r>
            <a:r>
              <a:rPr lang="en-US" i="1" dirty="0"/>
              <a:t>Mani Sotoodeh</a:t>
            </a:r>
            <a:r>
              <a:rPr lang="en-US" dirty="0"/>
              <a:t>			</a:t>
            </a:r>
          </a:p>
          <a:p>
            <a:pPr lvl="1"/>
            <a:r>
              <a:rPr lang="en-US" sz="1400" dirty="0">
                <a:solidFill>
                  <a:schemeClr val="accent6"/>
                </a:solidFill>
              </a:rPr>
              <a:t>Institution</a:t>
            </a:r>
            <a:r>
              <a:rPr lang="fa-IR" dirty="0"/>
              <a:t> : </a:t>
            </a:r>
            <a:r>
              <a:rPr lang="en-US" sz="1400" b="1" i="1" dirty="0">
                <a:solidFill>
                  <a:schemeClr val="accent6"/>
                </a:solidFill>
              </a:rPr>
              <a:t>Department of Computer Science - Emory University</a:t>
            </a:r>
            <a:endParaRPr lang="fa-IR" b="1" i="1" dirty="0">
              <a:solidFill>
                <a:schemeClr val="accent6"/>
              </a:solidFill>
            </a:endParaRPr>
          </a:p>
          <a:p>
            <a:pPr lvl="1"/>
            <a:r>
              <a:rPr lang="en-US" dirty="0">
                <a:solidFill>
                  <a:srgbClr val="011D6C"/>
                </a:solidFill>
              </a:rPr>
              <a:t>Twitter</a:t>
            </a:r>
            <a:r>
              <a:rPr lang="en-US" dirty="0"/>
              <a:t>: @</a:t>
            </a:r>
            <a:r>
              <a:rPr lang="en-US" u="sng" dirty="0">
                <a:hlinkClick r:id="rId2"/>
              </a:rPr>
              <a:t>Manis29467226</a:t>
            </a:r>
            <a:r>
              <a:rPr lang="en-US" dirty="0"/>
              <a:t>			</a:t>
            </a:r>
            <a:endParaRPr lang="fa-IR" dirty="0"/>
          </a:p>
          <a:p>
            <a:pPr lvl="1"/>
            <a:r>
              <a:rPr lang="en-US" dirty="0">
                <a:solidFill>
                  <a:srgbClr val="011D6C"/>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 # of states</a:t>
            </a:r>
          </a:p>
        </p:txBody>
      </p:sp>
      <p:pic>
        <p:nvPicPr>
          <p:cNvPr id="146" name="Screen Shot 2018-10-02 at 17.00.56.png" descr="Screen Shot 2018-10-02 at 17.00.56.png"/>
          <p:cNvPicPr>
            <a:picLocks noChangeAspect="1"/>
          </p:cNvPicPr>
          <p:nvPr/>
        </p:nvPicPr>
        <p:blipFill>
          <a:blip r:embed="rId2">
            <a:extLst/>
          </a:blip>
          <a:stretch>
            <a:fillRect/>
          </a:stretch>
        </p:blipFill>
        <p:spPr>
          <a:xfrm>
            <a:off x="86056" y="855511"/>
            <a:ext cx="4657530" cy="1897314"/>
          </a:xfrm>
          <a:prstGeom prst="rect">
            <a:avLst/>
          </a:prstGeom>
          <a:ln w="12700">
            <a:miter lim="400000"/>
          </a:ln>
        </p:spPr>
      </p:pic>
      <p:pic>
        <p:nvPicPr>
          <p:cNvPr id="147" name="Screen Shot 2018-10-02 at 17.03.24.png" descr="Screen Shot 2018-10-02 at 17.03.24.png"/>
          <p:cNvPicPr>
            <a:picLocks noChangeAspect="1"/>
          </p:cNvPicPr>
          <p:nvPr/>
        </p:nvPicPr>
        <p:blipFill rotWithShape="1">
          <a:blip r:embed="rId3">
            <a:extLst/>
          </a:blip>
          <a:srcRect l="67725" t="-3727" b="1"/>
          <a:stretch/>
        </p:blipFill>
        <p:spPr>
          <a:xfrm>
            <a:off x="4100362" y="2613107"/>
            <a:ext cx="2564072" cy="2045940"/>
          </a:xfrm>
          <a:prstGeom prst="rect">
            <a:avLst/>
          </a:prstGeom>
          <a:ln w="12700">
            <a:miter lim="400000"/>
          </a:ln>
        </p:spPr>
      </p:pic>
      <p:pic>
        <p:nvPicPr>
          <p:cNvPr id="5" name="Screen Shot 2018-10-02 at 17.03.24.png" descr="Screen Shot 2018-10-02 at 17.03.24.png">
            <a:extLst>
              <a:ext uri="{FF2B5EF4-FFF2-40B4-BE49-F238E27FC236}">
                <a16:creationId xmlns:a16="http://schemas.microsoft.com/office/drawing/2014/main" id="{36726123-CE38-3146-A216-CB61F955BF2C}"/>
              </a:ext>
            </a:extLst>
          </p:cNvPr>
          <p:cNvPicPr>
            <a:picLocks noChangeAspect="1"/>
          </p:cNvPicPr>
          <p:nvPr/>
        </p:nvPicPr>
        <p:blipFill rotWithShape="1">
          <a:blip r:embed="rId3">
            <a:extLst/>
          </a:blip>
          <a:srcRect l="34508" t="-1213" r="35190" b="-2530"/>
          <a:stretch/>
        </p:blipFill>
        <p:spPr>
          <a:xfrm>
            <a:off x="1472666" y="2752825"/>
            <a:ext cx="2242686" cy="1906222"/>
          </a:xfrm>
          <a:prstGeom prst="rect">
            <a:avLst/>
          </a:prstGeom>
          <a:ln w="12700">
            <a:miter lim="400000"/>
          </a:ln>
        </p:spPr>
      </p:pic>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t="-798" r="67888"/>
          <a:stretch/>
        </p:blipFill>
        <p:spPr>
          <a:xfrm>
            <a:off x="6516303" y="855511"/>
            <a:ext cx="2627697" cy="2047832"/>
          </a:xfrm>
          <a:prstGeom prst="rect">
            <a:avLst/>
          </a:prstGeom>
          <a:ln w="12700">
            <a:miter lim="400000"/>
          </a:ln>
        </p:spPr>
      </p:pic>
    </p:spTree>
    <p:extLst>
      <p:ext uri="{BB962C8B-B14F-4D97-AF65-F5344CB8AC3E}">
        <p14:creationId xmlns:p14="http://schemas.microsoft.com/office/powerpoint/2010/main" val="11457366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74937"/>
            <a:ext cx="6777732" cy="344710"/>
          </a:xfrm>
          <a:prstGeom prst="rect">
            <a:avLst/>
          </a:prstGeom>
        </p:spPr>
        <p:txBody>
          <a:bodyPr/>
          <a:lstStyle>
            <a:lvl1pPr defTabSz="484886">
              <a:defRPr sz="6640"/>
            </a:lvl1pPr>
          </a:lstStyle>
          <a:p>
            <a:r>
              <a:rPr lang="en-US" sz="2800" dirty="0"/>
              <a:t>Non/</a:t>
            </a:r>
            <a:r>
              <a:rPr sz="2800" dirty="0"/>
              <a:t>Overlapping time windows</a:t>
            </a:r>
          </a:p>
        </p:txBody>
      </p:sp>
      <p:pic>
        <p:nvPicPr>
          <p:cNvPr id="150" name="Screen Shot 2018-10-02 at 17.05.18.png" descr="Screen Shot 2018-10-02 at 17.05.18.png"/>
          <p:cNvPicPr>
            <a:picLocks noChangeAspect="1"/>
          </p:cNvPicPr>
          <p:nvPr/>
        </p:nvPicPr>
        <p:blipFill>
          <a:blip r:embed="rId2">
            <a:extLst/>
          </a:blip>
          <a:stretch>
            <a:fillRect/>
          </a:stretch>
        </p:blipFill>
        <p:spPr>
          <a:xfrm>
            <a:off x="751667" y="876536"/>
            <a:ext cx="7524427" cy="3625331"/>
          </a:xfrm>
          <a:prstGeom prst="rect">
            <a:avLst/>
          </a:prstGeom>
          <a:ln w="12700">
            <a:miter lim="400000"/>
          </a:ln>
        </p:spPr>
      </p:pic>
    </p:spTree>
    <p:extLst>
      <p:ext uri="{BB962C8B-B14F-4D97-AF65-F5344CB8AC3E}">
        <p14:creationId xmlns:p14="http://schemas.microsoft.com/office/powerpoint/2010/main" val="260536542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276449"/>
            <a:ext cx="6777732" cy="443198"/>
          </a:xfrm>
          <a:prstGeom prst="rect">
            <a:avLst/>
          </a:prstGeom>
        </p:spPr>
        <p:txBody>
          <a:bodyPr/>
          <a:lstStyle>
            <a:lvl1pPr defTabSz="484886">
              <a:defRPr sz="6640"/>
            </a:lvl1pPr>
          </a:lstStyle>
          <a:p>
            <a:r>
              <a:rPr sz="3600" dirty="0"/>
              <a:t>Overlapping edge - continued</a:t>
            </a:r>
          </a:p>
        </p:txBody>
      </p:sp>
      <p:pic>
        <p:nvPicPr>
          <p:cNvPr id="153" name="Screen Shot 2018-10-02 at 17.06.47.png" descr="Screen Shot 2018-10-02 at 17.06.47.png"/>
          <p:cNvPicPr>
            <a:picLocks noChangeAspect="1"/>
          </p:cNvPicPr>
          <p:nvPr/>
        </p:nvPicPr>
        <p:blipFill>
          <a:blip r:embed="rId2">
            <a:extLst/>
          </a:blip>
          <a:stretch>
            <a:fillRect/>
          </a:stretch>
        </p:blipFill>
        <p:spPr>
          <a:xfrm>
            <a:off x="547080" y="1061634"/>
            <a:ext cx="8118705" cy="3577276"/>
          </a:xfrm>
          <a:prstGeom prst="rect">
            <a:avLst/>
          </a:prstGeom>
          <a:ln w="12700">
            <a:miter lim="400000"/>
          </a:ln>
        </p:spPr>
      </p:pic>
    </p:spTree>
    <p:extLst>
      <p:ext uri="{BB962C8B-B14F-4D97-AF65-F5344CB8AC3E}">
        <p14:creationId xmlns:p14="http://schemas.microsoft.com/office/powerpoint/2010/main" val="225959391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276449"/>
            <a:ext cx="6777732" cy="443198"/>
          </a:xfrm>
          <a:prstGeom prst="rect">
            <a:avLst/>
          </a:prstGeom>
        </p:spPr>
        <p:txBody>
          <a:bodyPr/>
          <a:lstStyle>
            <a:lvl1pPr defTabSz="484886">
              <a:defRPr sz="6640"/>
            </a:lvl1pPr>
          </a:lstStyle>
          <a:p>
            <a:r>
              <a:rPr sz="3600" dirty="0"/>
              <a:t>Overlapping edge-continued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prstGeom prst="rect">
            <a:avLst/>
          </a:prstGeom>
        </p:spPr>
        <p:txBody>
          <a:bodyPr/>
          <a:lstStyle/>
          <a:p>
            <a:r>
              <a:t>Combining ICU type</a:t>
            </a:r>
          </a:p>
        </p:txBody>
      </p:sp>
      <p:pic>
        <p:nvPicPr>
          <p:cNvPr id="159" name="Screen Shot 2018-10-02 at 17.10.56.png" descr="Screen Shot 2018-10-02 at 17.10.56.png"/>
          <p:cNvPicPr>
            <a:picLocks noChangeAspect="1"/>
          </p:cNvPicPr>
          <p:nvPr/>
        </p:nvPicPr>
        <p:blipFill>
          <a:blip r:embed="rId2">
            <a:extLst/>
          </a:blip>
          <a:stretch>
            <a:fillRect/>
          </a:stretch>
        </p:blipFill>
        <p:spPr>
          <a:xfrm>
            <a:off x="803617" y="984142"/>
            <a:ext cx="7549970" cy="3695231"/>
          </a:xfrm>
          <a:prstGeom prst="rect">
            <a:avLst/>
          </a:prstGeom>
          <a:ln w="12700">
            <a:miter lim="400000"/>
          </a:ln>
        </p:spPr>
      </p:pic>
    </p:spTree>
    <p:extLst>
      <p:ext uri="{BB962C8B-B14F-4D97-AF65-F5344CB8AC3E}">
        <p14:creationId xmlns:p14="http://schemas.microsoft.com/office/powerpoint/2010/main" val="107701104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pic>
        <p:nvPicPr>
          <p:cNvPr id="162" name="Screen Shot 2018-10-02 at 17.11.50.png" descr="Screen Shot 2018-10-02 at 17.11.50.png"/>
          <p:cNvPicPr>
            <a:picLocks noChangeAspect="1"/>
          </p:cNvPicPr>
          <p:nvPr/>
        </p:nvPicPr>
        <p:blipFill>
          <a:blip r:embed="rId2">
            <a:extLst/>
          </a:blip>
          <a:stretch>
            <a:fillRect/>
          </a:stretch>
        </p:blipFill>
        <p:spPr>
          <a:xfrm>
            <a:off x="1247612" y="798536"/>
            <a:ext cx="6439545" cy="3870765"/>
          </a:xfrm>
          <a:prstGeom prst="rect">
            <a:avLst/>
          </a:prstGeom>
          <a:ln w="12700">
            <a:miter lim="400000"/>
          </a:ln>
        </p:spPr>
      </p:pic>
    </p:spTree>
    <p:extLst>
      <p:ext uri="{BB962C8B-B14F-4D97-AF65-F5344CB8AC3E}">
        <p14:creationId xmlns:p14="http://schemas.microsoft.com/office/powerpoint/2010/main" val="24896883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t>Interpretability</a:t>
            </a:r>
          </a:p>
        </p:txBody>
      </p:sp>
      <p:pic>
        <p:nvPicPr>
          <p:cNvPr id="165" name="Screen Shot 2018-10-02 at 17.15.22.png" descr="Screen Shot 2018-10-02 at 17.15.22.png"/>
          <p:cNvPicPr>
            <a:picLocks noChangeAspect="1"/>
          </p:cNvPicPr>
          <p:nvPr/>
        </p:nvPicPr>
        <p:blipFill>
          <a:blip r:embed="rId2">
            <a:extLst/>
          </a:blip>
          <a:stretch>
            <a:fillRect/>
          </a:stretch>
        </p:blipFill>
        <p:spPr>
          <a:xfrm>
            <a:off x="434260" y="937647"/>
            <a:ext cx="8461768" cy="3721981"/>
          </a:xfrm>
          <a:prstGeom prst="rect">
            <a:avLst/>
          </a:prstGeom>
          <a:ln w="12700">
            <a:miter lim="400000"/>
          </a:ln>
        </p:spPr>
      </p:pic>
    </p:spTree>
    <p:extLst>
      <p:ext uri="{BB962C8B-B14F-4D97-AF65-F5344CB8AC3E}">
        <p14:creationId xmlns:p14="http://schemas.microsoft.com/office/powerpoint/2010/main" val="320460175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404246" y="904775"/>
            <a:ext cx="8643499" cy="1865052"/>
          </a:xfrm>
          <a:prstGeom prst="rect">
            <a:avLst/>
          </a:prstGeom>
        </p:spPr>
        <p:txBody>
          <a:bodyPr/>
          <a:lstStyle/>
          <a:p>
            <a:pPr marL="365640" lvl="1" indent="-182820" defTabSz="240277">
              <a:spcBef>
                <a:spcPts val="1687"/>
              </a:spcBef>
              <a:defRPr sz="2496"/>
            </a:pPr>
            <a:r>
              <a:rPr lang="en-US" sz="2000" dirty="0">
                <a:solidFill>
                  <a:schemeClr val="accent6"/>
                </a:solidFill>
              </a:rPr>
              <a:t>Physician correctly predict short or long staying patients only 50% of time</a:t>
            </a:r>
            <a:endParaRPr lang="en-US" sz="2000" dirty="0">
              <a:solidFill>
                <a:schemeClr val="tx1"/>
              </a:solidFill>
            </a:endParaRPr>
          </a:p>
          <a:p>
            <a:pPr marL="365640" lvl="1" indent="-182820" defTabSz="240277">
              <a:spcBef>
                <a:spcPts val="1687"/>
              </a:spcBef>
              <a:defRPr sz="2496"/>
            </a:pPr>
            <a:r>
              <a:rPr sz="2000" dirty="0">
                <a:solidFill>
                  <a:schemeClr val="tx1"/>
                </a:solidFill>
              </a:rPr>
              <a:t>Intervention to </a:t>
            </a:r>
            <a:r>
              <a:rPr sz="2000" i="1" dirty="0">
                <a:solidFill>
                  <a:schemeClr val="tx1"/>
                </a:solidFill>
              </a:rPr>
              <a:t>prevent adverse outcomes </a:t>
            </a:r>
            <a:r>
              <a:rPr sz="2000" dirty="0">
                <a:solidFill>
                  <a:schemeClr val="tx1"/>
                </a:solidFill>
              </a:rPr>
              <a:t>in patients</a:t>
            </a:r>
          </a:p>
          <a:p>
            <a:pPr marL="365640" lvl="1" indent="-182820" defTabSz="240277">
              <a:spcBef>
                <a:spcPts val="1687"/>
              </a:spcBef>
              <a:defRPr sz="2496"/>
            </a:pPr>
            <a:r>
              <a:rPr sz="2000" dirty="0">
                <a:solidFill>
                  <a:schemeClr val="tx1"/>
                </a:solidFill>
              </a:rPr>
              <a:t>Optimization of </a:t>
            </a:r>
            <a:r>
              <a:rPr sz="2000" i="1" dirty="0">
                <a:solidFill>
                  <a:schemeClr val="tx1"/>
                </a:solidFill>
              </a:rPr>
              <a:t>resource allocation </a:t>
            </a:r>
            <a:r>
              <a:rPr sz="2000" dirty="0">
                <a:solidFill>
                  <a:schemeClr val="tx1"/>
                </a:solidFill>
              </a:rPr>
              <a:t>(</a:t>
            </a:r>
            <a:r>
              <a:rPr lang="en-US" sz="2000" dirty="0">
                <a:solidFill>
                  <a:schemeClr val="tx1"/>
                </a:solidFill>
              </a:rPr>
              <a:t>Equipment</a:t>
            </a:r>
            <a:r>
              <a:rPr sz="2000" dirty="0">
                <a:solidFill>
                  <a:schemeClr val="tx1"/>
                </a:solidFill>
              </a:rPr>
              <a:t> and </a:t>
            </a:r>
            <a:r>
              <a:rPr lang="en-US" sz="2000" dirty="0">
                <a:solidFill>
                  <a:schemeClr val="tx1"/>
                </a:solidFill>
              </a:rPr>
              <a:t>B</a:t>
            </a:r>
            <a:r>
              <a:rPr sz="2000" dirty="0">
                <a:solidFill>
                  <a:schemeClr val="tx1"/>
                </a:solidFill>
              </a:rPr>
              <a:t>eds)</a:t>
            </a:r>
          </a:p>
          <a:p>
            <a:pPr marL="365640" lvl="1" indent="-182820" defTabSz="240277">
              <a:spcBef>
                <a:spcPts val="1687"/>
              </a:spcBef>
              <a:defRPr sz="2496"/>
            </a:pPr>
            <a:r>
              <a:rPr sz="2000" i="1" dirty="0">
                <a:solidFill>
                  <a:schemeClr val="tx1"/>
                </a:solidFill>
              </a:rPr>
              <a:t>Allocation of staff and care </a:t>
            </a:r>
            <a:r>
              <a:rPr sz="2000" dirty="0">
                <a:solidFill>
                  <a:schemeClr val="tx1"/>
                </a:solidFill>
              </a:rPr>
              <a:t>to high risk patients</a:t>
            </a:r>
          </a:p>
          <a:p>
            <a:pPr marL="365640" lvl="1" indent="-182820" defTabSz="240277">
              <a:spcBef>
                <a:spcPts val="1687"/>
              </a:spcBef>
              <a:defRPr sz="2496"/>
            </a:pPr>
            <a:r>
              <a:rPr sz="2000" dirty="0">
                <a:solidFill>
                  <a:schemeClr val="tx1"/>
                </a:solidFill>
              </a:rPr>
              <a:t>Improving </a:t>
            </a:r>
            <a:r>
              <a:rPr lang="en-US" sz="2000" dirty="0">
                <a:solidFill>
                  <a:schemeClr val="tx1"/>
                </a:solidFill>
              </a:rPr>
              <a:t>overall </a:t>
            </a:r>
            <a:r>
              <a:rPr sz="2000" i="1" dirty="0">
                <a:solidFill>
                  <a:schemeClr val="tx1"/>
                </a:solidFill>
              </a:rPr>
              <a:t>patients</a:t>
            </a:r>
            <a:r>
              <a:rPr lang="en-US" sz="2000" i="1" dirty="0">
                <a:solidFill>
                  <a:schemeClr val="tx1"/>
                </a:solidFill>
              </a:rPr>
              <a:t>'</a:t>
            </a:r>
            <a:r>
              <a:rPr sz="2000" i="1" dirty="0">
                <a:solidFill>
                  <a:schemeClr val="tx1"/>
                </a:solidFill>
              </a:rPr>
              <a:t> satisfaction</a:t>
            </a:r>
            <a:r>
              <a:rPr lang="en-US" sz="2000" i="1"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1572329414"/>
              </p:ext>
            </p:extLst>
          </p:nvPr>
        </p:nvGraphicFramePr>
        <p:xfrm>
          <a:off x="1378003" y="3485081"/>
          <a:ext cx="6695984" cy="741680"/>
        </p:xfrm>
        <a:graphic>
          <a:graphicData uri="http://schemas.openxmlformats.org/drawingml/2006/table">
            <a:tbl>
              <a:tblPr firstRow="1" bandRow="1">
                <a:tableStyleId>{5C22544A-7EE6-4342-B048-85BDC9FD1C3A}</a:tableStyleId>
              </a:tblPr>
              <a:tblGrid>
                <a:gridCol w="1673996">
                  <a:extLst>
                    <a:ext uri="{9D8B030D-6E8A-4147-A177-3AD203B41FA5}">
                      <a16:colId xmlns:a16="http://schemas.microsoft.com/office/drawing/2014/main" val="1209431202"/>
                    </a:ext>
                  </a:extLst>
                </a:gridCol>
                <a:gridCol w="1673996">
                  <a:extLst>
                    <a:ext uri="{9D8B030D-6E8A-4147-A177-3AD203B41FA5}">
                      <a16:colId xmlns:a16="http://schemas.microsoft.com/office/drawing/2014/main" val="1499619467"/>
                    </a:ext>
                  </a:extLst>
                </a:gridCol>
                <a:gridCol w="1673996">
                  <a:extLst>
                    <a:ext uri="{9D8B030D-6E8A-4147-A177-3AD203B41FA5}">
                      <a16:colId xmlns:a16="http://schemas.microsoft.com/office/drawing/2014/main" val="1842209623"/>
                    </a:ext>
                  </a:extLst>
                </a:gridCol>
                <a:gridCol w="1673996">
                  <a:extLst>
                    <a:ext uri="{9D8B030D-6E8A-4147-A177-3AD203B41FA5}">
                      <a16:colId xmlns:a16="http://schemas.microsoft.com/office/drawing/2014/main" val="1903629612"/>
                    </a:ext>
                  </a:extLst>
                </a:gridCol>
              </a:tblGrid>
              <a:tr h="370840">
                <a:tc>
                  <a:txBody>
                    <a:bodyPr/>
                    <a:lstStyle/>
                    <a:p>
                      <a:r>
                        <a:rPr lang="en-US" dirty="0"/>
                        <a:t>Class</a:t>
                      </a:r>
                    </a:p>
                  </a:txBody>
                  <a:tcPr/>
                </a:tc>
                <a:tc>
                  <a:txBody>
                    <a:bodyPr/>
                    <a:lstStyle/>
                    <a:p>
                      <a:r>
                        <a:rPr lang="en-US" dirty="0"/>
                        <a:t> &lt; 48 </a:t>
                      </a:r>
                      <a:r>
                        <a:rPr lang="en-US" dirty="0" err="1"/>
                        <a:t>Houres</a:t>
                      </a:r>
                      <a:endParaRPr lang="en-US" dirty="0"/>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370840">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301002" y="4226761"/>
            <a:ext cx="7130730" cy="400110"/>
          </a:xfrm>
          <a:prstGeom prst="rect">
            <a:avLst/>
          </a:prstGeom>
          <a:noFill/>
        </p:spPr>
        <p:txBody>
          <a:bodyPr wrap="square" rtlCol="0">
            <a:spAutoFit/>
          </a:bodyPr>
          <a:lstStyle/>
          <a:p>
            <a:r>
              <a:rPr lang="en-US" sz="10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15198" y="1257101"/>
            <a:ext cx="1732547" cy="1732547"/>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342900" indent="-34290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1600" i="1" dirty="0"/>
              <a:t>More accurate prediction, increasing precision where its needed the most</a:t>
            </a:r>
            <a:endParaRPr lang="en-US" sz="1600" dirty="0"/>
          </a:p>
          <a:p>
            <a:pPr marL="182820" indent="-182820" defTabSz="240277">
              <a:spcBef>
                <a:spcPts val="1687"/>
              </a:spcBef>
              <a:defRPr sz="2496"/>
            </a:pPr>
            <a:r>
              <a:rPr lang="en-US" sz="2000" dirty="0"/>
              <a:t>Track multiple physiologic measurements and their </a:t>
            </a:r>
            <a:r>
              <a:rPr lang="en-US" sz="2000" i="1" dirty="0"/>
              <a:t>interactions</a:t>
            </a:r>
            <a:r>
              <a:rPr lang="en-US" sz="2000" dirty="0"/>
              <a:t> </a:t>
            </a:r>
            <a:r>
              <a:rPr lang="en-US" sz="2000" i="1" dirty="0"/>
              <a:t>over time</a:t>
            </a:r>
          </a:p>
          <a:p>
            <a:pPr marL="342900" indent="-342900" defTabSz="240277">
              <a:spcBef>
                <a:spcPts val="1687"/>
              </a:spcBef>
              <a:buClr>
                <a:srgbClr val="C00000"/>
              </a:buClr>
              <a:buFont typeface="Arial" panose="020B0604020202020204" pitchFamily="34" charset="0"/>
              <a:buChar char="•"/>
              <a:defRPr sz="2496"/>
            </a:pPr>
            <a:r>
              <a:rPr lang="en-US" sz="1600" i="1" dirty="0"/>
              <a:t>Evolution of Latent variables through time may capture the aggregate trend</a:t>
            </a:r>
          </a:p>
          <a:p>
            <a:pPr marL="182820" indent="-182820" defTabSz="240277">
              <a:spcBef>
                <a:spcPts val="1687"/>
              </a:spcBef>
              <a:defRPr sz="2496"/>
            </a:pPr>
            <a:r>
              <a:rPr lang="en-US" sz="2000" dirty="0"/>
              <a:t>States can be interpretable by physicians</a:t>
            </a:r>
          </a:p>
          <a:p>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6" name="Picture 5">
            <a:extLst>
              <a:ext uri="{FF2B5EF4-FFF2-40B4-BE49-F238E27FC236}">
                <a16:creationId xmlns:a16="http://schemas.microsoft.com/office/drawing/2014/main" id="{6E010CCE-7873-E545-AAF9-9427AF6F20F6}"/>
              </a:ext>
            </a:extLst>
          </p:cNvPr>
          <p:cNvPicPr>
            <a:picLocks noChangeAspect="1"/>
          </p:cNvPicPr>
          <p:nvPr/>
        </p:nvPicPr>
        <p:blipFill>
          <a:blip r:embed="rId2"/>
          <a:stretch>
            <a:fillRect/>
          </a:stretch>
        </p:blipFill>
        <p:spPr>
          <a:xfrm>
            <a:off x="6282826" y="1686090"/>
            <a:ext cx="2861174" cy="1899999"/>
          </a:xfrm>
          <a:prstGeom prst="rect">
            <a:avLst/>
          </a:prstGeom>
        </p:spPr>
      </p:pic>
      <p:sp>
        <p:nvSpPr>
          <p:cNvPr id="5" name="TextBox 4">
            <a:extLst>
              <a:ext uri="{FF2B5EF4-FFF2-40B4-BE49-F238E27FC236}">
                <a16:creationId xmlns:a16="http://schemas.microsoft.com/office/drawing/2014/main" id="{701FC1C0-2F81-3446-B19B-619C3BD3E6B8}"/>
              </a:ext>
            </a:extLst>
          </p:cNvPr>
          <p:cNvSpPr txBox="1"/>
          <p:nvPr/>
        </p:nvSpPr>
        <p:spPr>
          <a:xfrm>
            <a:off x="462013" y="3983992"/>
            <a:ext cx="8053811" cy="707886"/>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sz="1600" dirty="0"/>
              <a:t>Possibly indicating severity or progress of patients’ underlying disease symptoms </a:t>
            </a:r>
          </a:p>
          <a:p>
            <a:pPr marL="457200" indent="-457200">
              <a:buFont typeface="+mj-lt"/>
              <a:buAutoNum type="arabicPeriod"/>
            </a:pPr>
            <a:endParaRPr lang="en-US" dirty="0"/>
          </a:p>
        </p:txBody>
      </p:sp>
      <p:sp>
        <p:nvSpPr>
          <p:cNvPr id="7" name="TextBox 6">
            <a:extLst>
              <a:ext uri="{FF2B5EF4-FFF2-40B4-BE49-F238E27FC236}">
                <a16:creationId xmlns:a16="http://schemas.microsoft.com/office/drawing/2014/main" id="{DFE84896-25B2-7146-915B-BB989DCC5D73}"/>
              </a:ext>
            </a:extLst>
          </p:cNvPr>
          <p:cNvSpPr txBox="1"/>
          <p:nvPr/>
        </p:nvSpPr>
        <p:spPr>
          <a:xfrm>
            <a:off x="462013" y="818147"/>
            <a:ext cx="8273631" cy="769441"/>
          </a:xfrm>
          <a:prstGeom prst="rect">
            <a:avLst/>
          </a:prstGeom>
          <a:noFill/>
        </p:spPr>
        <p:txBody>
          <a:bodyPr wrap="square" rtlCol="0">
            <a:spAutoFit/>
          </a:bodyPr>
          <a:lstStyle/>
          <a:p>
            <a:r>
              <a:rPr lang="en-US" sz="2000" dirty="0"/>
              <a:t>Most of the previous work is on </a:t>
            </a:r>
            <a:r>
              <a:rPr lang="en-US" sz="2000" i="1" dirty="0"/>
              <a:t>classification</a:t>
            </a:r>
            <a:r>
              <a:rPr lang="en-US" sz="2000" dirty="0"/>
              <a:t> rather than </a:t>
            </a:r>
            <a:r>
              <a:rPr lang="en-US" sz="2000" i="1" dirty="0"/>
              <a:t>regression</a:t>
            </a:r>
          </a:p>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r>
              <a:rPr lang="en-US" sz="2000" i="1" dirty="0" err="1"/>
              <a:t>Physionet</a:t>
            </a:r>
            <a:r>
              <a:rPr lang="en-US" sz="2000" i="1" dirty="0"/>
              <a:t> 2012 Challenge </a:t>
            </a:r>
          </a:p>
          <a:p>
            <a:r>
              <a:rPr lang="en-US" i="1" dirty="0"/>
              <a:t> </a:t>
            </a:r>
            <a:r>
              <a:rPr lang="en-US" dirty="0"/>
              <a:t>General </a:t>
            </a:r>
            <a:r>
              <a:rPr lang="en-US" i="1" dirty="0"/>
              <a:t>demographics</a:t>
            </a:r>
            <a:r>
              <a:rPr lang="en-US" dirty="0"/>
              <a:t> including </a:t>
            </a:r>
            <a:r>
              <a:rPr lang="en-US" i="1" dirty="0"/>
              <a:t>age</a:t>
            </a:r>
            <a:r>
              <a:rPr lang="en-US" dirty="0"/>
              <a:t> and </a:t>
            </a:r>
            <a:r>
              <a:rPr lang="en-US" i="1" dirty="0"/>
              <a:t>gender</a:t>
            </a:r>
            <a:r>
              <a:rPr lang="en-US" dirty="0"/>
              <a:t>  + </a:t>
            </a:r>
            <a:r>
              <a:rPr lang="en-US" i="1" dirty="0"/>
              <a:t>37 different physiological measurements </a:t>
            </a:r>
            <a:r>
              <a:rPr lang="en-US" dirty="0"/>
              <a:t>of 4000 patients for the first </a:t>
            </a:r>
            <a:r>
              <a:rPr lang="en-US" i="1" dirty="0"/>
              <a:t>48 hours after their ICU admission</a:t>
            </a:r>
          </a:p>
          <a:p>
            <a:pPr marL="285750" indent="-285750">
              <a:buFont typeface="Arial" panose="020B0604020202020204" pitchFamily="34" charset="0"/>
              <a:buChar char="•"/>
            </a:pPr>
            <a:r>
              <a:rPr lang="en-US" i="1" dirty="0"/>
              <a:t>Publicly available without any paperwork and thus easily reproducible by others </a:t>
            </a:r>
          </a:p>
          <a:p>
            <a:pPr marL="285750" indent="-285750">
              <a:buFont typeface="Arial" panose="020B0604020202020204" pitchFamily="34" charset="0"/>
              <a:buChar char="•"/>
            </a:pPr>
            <a:r>
              <a:rPr lang="en-US" i="1" dirty="0"/>
              <a:t>More studies available for comparison</a:t>
            </a:r>
          </a:p>
          <a:p>
            <a:pPr marL="285750" indent="-285750">
              <a:buFont typeface="Arial" panose="020B0604020202020204" pitchFamily="34" charset="0"/>
              <a:buChar char="•"/>
            </a:pPr>
            <a:r>
              <a:rPr lang="en-US" i="1" dirty="0"/>
              <a:t>The size of dataset while sufficient for learning is also realistic for practical purpose, i.e. a single hospital</a:t>
            </a:r>
          </a:p>
          <a:p>
            <a:endParaRPr lang="en-US" i="1" dirty="0"/>
          </a:p>
          <a:p>
            <a:endParaRPr lang="en-US" i="1" dirty="0"/>
          </a:p>
          <a:p>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2"/>
          <a:stretch>
            <a:fillRect/>
          </a:stretch>
        </p:blipFill>
        <p:spPr>
          <a:xfrm>
            <a:off x="3715351" y="3374936"/>
            <a:ext cx="5428649" cy="1301363"/>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25643" y="4210090"/>
            <a:ext cx="5659655" cy="307777"/>
          </a:xfrm>
          <a:prstGeom prst="rect">
            <a:avLst/>
          </a:prstGeom>
          <a:noFill/>
        </p:spPr>
        <p:txBody>
          <a:bodyPr wrap="square" rtlCol="0">
            <a:spAutoFit/>
          </a:bodyPr>
          <a:lstStyle/>
          <a:p>
            <a:r>
              <a:rPr lang="en-US" sz="1400" dirty="0"/>
              <a:t>https://</a:t>
            </a:r>
            <a:r>
              <a:rPr lang="en-US" sz="1400" dirty="0" err="1"/>
              <a:t>physionet.org</a:t>
            </a:r>
            <a:r>
              <a:rPr lang="en-US" sz="1400" dirty="0"/>
              <a:t>/challenge/2012/</a:t>
            </a:r>
          </a:p>
        </p:txBody>
      </p:sp>
    </p:spTree>
    <p:extLst>
      <p:ext uri="{BB962C8B-B14F-4D97-AF65-F5344CB8AC3E}">
        <p14:creationId xmlns:p14="http://schemas.microsoft.com/office/powerpoint/2010/main" val="4142260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t>Problem Statement</a:t>
            </a:r>
          </a:p>
        </p:txBody>
      </p:sp>
      <p:sp>
        <p:nvSpPr>
          <p:cNvPr id="127" name="Input :  physiological measurements throughout time for 48 hours…"/>
          <p:cNvSpPr txBox="1">
            <a:spLocks noGrp="1"/>
          </p:cNvSpPr>
          <p:nvPr>
            <p:ph type="body" idx="1"/>
          </p:nvPr>
        </p:nvSpPr>
        <p:spPr>
          <a:prstGeom prst="rect">
            <a:avLst/>
          </a:prstGeom>
        </p:spPr>
        <p:txBody>
          <a:bodyPr/>
          <a:lstStyle/>
          <a:p>
            <a:r>
              <a:rPr lang="en-US" sz="2400" dirty="0"/>
              <a:t>Regression task</a:t>
            </a:r>
          </a:p>
          <a:p>
            <a:r>
              <a:rPr b="1" dirty="0"/>
              <a:t>Input</a:t>
            </a:r>
            <a:r>
              <a:rPr dirty="0"/>
              <a:t> :  </a:t>
            </a:r>
            <a:r>
              <a:rPr lang="en-US" dirty="0"/>
              <a:t>P</a:t>
            </a:r>
            <a:r>
              <a:rPr dirty="0"/>
              <a:t>hysiological </a:t>
            </a:r>
            <a:r>
              <a:rPr lang="en-US" dirty="0"/>
              <a:t>M</a:t>
            </a:r>
            <a:r>
              <a:rPr dirty="0"/>
              <a:t>easurements throughout time for </a:t>
            </a:r>
            <a:r>
              <a:rPr i="1" dirty="0"/>
              <a:t>48 hours</a:t>
            </a:r>
          </a:p>
          <a:p>
            <a:pPr lvl="1"/>
            <a:r>
              <a:rPr dirty="0">
                <a:solidFill>
                  <a:schemeClr val="tx1"/>
                </a:solidFill>
              </a:rPr>
              <a:t> Blood pressure</a:t>
            </a:r>
            <a:endParaRPr lang="en-US" dirty="0">
              <a:solidFill>
                <a:schemeClr val="tx1"/>
              </a:solidFill>
            </a:endParaRPr>
          </a:p>
          <a:p>
            <a:pPr lvl="1"/>
            <a:r>
              <a:rPr lang="en-US" dirty="0">
                <a:solidFill>
                  <a:schemeClr val="tx1"/>
                </a:solidFill>
              </a:rPr>
              <a:t>T</a:t>
            </a:r>
            <a:r>
              <a:rPr dirty="0">
                <a:solidFill>
                  <a:schemeClr val="tx1"/>
                </a:solidFill>
              </a:rPr>
              <a:t>emperature</a:t>
            </a:r>
            <a:endParaRPr lang="en-US" dirty="0">
              <a:solidFill>
                <a:schemeClr val="tx1"/>
              </a:solidFill>
            </a:endParaRPr>
          </a:p>
          <a:p>
            <a:pPr lvl="1"/>
            <a:r>
              <a:rPr dirty="0">
                <a:solidFill>
                  <a:schemeClr val="tx1"/>
                </a:solidFill>
              </a:rPr>
              <a:t> </a:t>
            </a:r>
            <a:r>
              <a:rPr lang="en-US" dirty="0">
                <a:solidFill>
                  <a:schemeClr val="tx1"/>
                </a:solidFill>
              </a:rPr>
              <a:t>H</a:t>
            </a:r>
            <a:r>
              <a:rPr dirty="0">
                <a:solidFill>
                  <a:schemeClr val="tx1"/>
                </a:solidFill>
              </a:rPr>
              <a:t>eart rate</a:t>
            </a:r>
            <a:endParaRPr lang="en-US" dirty="0">
              <a:solidFill>
                <a:schemeClr val="tx1"/>
              </a:solidFill>
            </a:endParaRPr>
          </a:p>
          <a:p>
            <a:pPr lvl="1"/>
            <a:r>
              <a:rPr dirty="0">
                <a:solidFill>
                  <a:schemeClr val="tx1"/>
                </a:solidFill>
              </a:rPr>
              <a:t> Glasgow Coma Score</a:t>
            </a:r>
            <a:endParaRPr lang="en-US" dirty="0">
              <a:solidFill>
                <a:schemeClr val="tx1"/>
              </a:solidFill>
            </a:endParaRPr>
          </a:p>
          <a:p>
            <a:pPr lvl="1"/>
            <a:r>
              <a:rPr dirty="0">
                <a:solidFill>
                  <a:schemeClr val="tx1"/>
                </a:solidFill>
              </a:rPr>
              <a:t> </a:t>
            </a:r>
            <a:r>
              <a:rPr lang="en-US" dirty="0">
                <a:solidFill>
                  <a:schemeClr val="tx1"/>
                </a:solidFill>
              </a:rPr>
              <a:t>S</a:t>
            </a:r>
            <a:r>
              <a:rPr dirty="0">
                <a:solidFill>
                  <a:schemeClr val="tx1"/>
                </a:solidFill>
              </a:rPr>
              <a:t>erum </a:t>
            </a:r>
            <a:r>
              <a:rPr lang="en-US" dirty="0">
                <a:solidFill>
                  <a:schemeClr val="tx1"/>
                </a:solidFill>
              </a:rPr>
              <a:t>G</a:t>
            </a:r>
            <a:r>
              <a:rPr dirty="0">
                <a:solidFill>
                  <a:schemeClr val="tx1"/>
                </a:solidFill>
              </a:rPr>
              <a:t>lucose, </a:t>
            </a:r>
            <a:endParaRPr lang="en-US" dirty="0">
              <a:solidFill>
                <a:schemeClr val="tx1"/>
              </a:solidFill>
            </a:endParaRPr>
          </a:p>
          <a:p>
            <a:pPr lvl="1"/>
            <a:r>
              <a:rPr lang="en-US" dirty="0">
                <a:solidFill>
                  <a:schemeClr val="tx1"/>
                </a:solidFill>
              </a:rPr>
              <a:t>W</a:t>
            </a:r>
            <a:r>
              <a:rPr dirty="0">
                <a:solidFill>
                  <a:schemeClr val="tx1"/>
                </a:solidFill>
              </a:rPr>
              <a:t>hite </a:t>
            </a:r>
            <a:r>
              <a:rPr lang="en-US" dirty="0">
                <a:solidFill>
                  <a:schemeClr val="tx1"/>
                </a:solidFill>
              </a:rPr>
              <a:t>B</a:t>
            </a:r>
            <a:r>
              <a:rPr dirty="0">
                <a:solidFill>
                  <a:schemeClr val="tx1"/>
                </a:solidFill>
              </a:rPr>
              <a:t>lood </a:t>
            </a:r>
            <a:r>
              <a:rPr lang="en-US" dirty="0">
                <a:solidFill>
                  <a:schemeClr val="tx1"/>
                </a:solidFill>
              </a:rPr>
              <a:t>C</a:t>
            </a:r>
            <a:r>
              <a:rPr dirty="0">
                <a:solidFill>
                  <a:schemeClr val="tx1"/>
                </a:solidFill>
              </a:rPr>
              <a:t>ell </a:t>
            </a:r>
            <a:r>
              <a:rPr lang="en-US" dirty="0">
                <a:solidFill>
                  <a:schemeClr val="tx1"/>
                </a:solidFill>
              </a:rPr>
              <a:t>C</a:t>
            </a:r>
            <a:r>
              <a:rPr dirty="0">
                <a:solidFill>
                  <a:schemeClr val="tx1"/>
                </a:solidFill>
              </a:rPr>
              <a:t>ount </a:t>
            </a:r>
            <a:endParaRPr lang="en-US" dirty="0">
              <a:solidFill>
                <a:schemeClr val="tx1"/>
              </a:solidFill>
            </a:endParaRPr>
          </a:p>
          <a:p>
            <a:pPr lvl="1"/>
            <a:r>
              <a:rPr lang="en-US" dirty="0">
                <a:solidFill>
                  <a:schemeClr val="tx1"/>
                </a:solidFill>
              </a:rPr>
              <a:t>U</a:t>
            </a:r>
            <a:r>
              <a:rPr dirty="0">
                <a:solidFill>
                  <a:schemeClr val="tx1"/>
                </a:solidFill>
              </a:rPr>
              <a:t>rine </a:t>
            </a:r>
            <a:r>
              <a:rPr lang="en-US" dirty="0">
                <a:solidFill>
                  <a:schemeClr val="tx1"/>
                </a:solidFill>
              </a:rPr>
              <a:t>O</a:t>
            </a:r>
            <a:r>
              <a:rPr dirty="0">
                <a:solidFill>
                  <a:schemeClr val="tx1"/>
                </a:solidFill>
              </a:rPr>
              <a:t>utput.</a:t>
            </a:r>
          </a:p>
          <a:p>
            <a:r>
              <a:rPr b="1" dirty="0"/>
              <a:t>Output</a:t>
            </a:r>
            <a:r>
              <a:rPr dirty="0"/>
              <a:t> : Length of stay in ICU in days</a:t>
            </a:r>
          </a:p>
        </p:txBody>
      </p:sp>
      <p:pic>
        <p:nvPicPr>
          <p:cNvPr id="4" name="Screen Shot 2018-10-01 at 18.06.20.png" descr="Screen Shot 2018-10-01 at 18.06.20.png">
            <a:extLst>
              <a:ext uri="{FF2B5EF4-FFF2-40B4-BE49-F238E27FC236}">
                <a16:creationId xmlns:a16="http://schemas.microsoft.com/office/drawing/2014/main" id="{98205D1C-2C04-164E-A01A-010BFF35BAD8}"/>
              </a:ext>
            </a:extLst>
          </p:cNvPr>
          <p:cNvPicPr>
            <a:picLocks noChangeAspect="1"/>
          </p:cNvPicPr>
          <p:nvPr/>
        </p:nvPicPr>
        <p:blipFill>
          <a:blip r:embed="rId2">
            <a:extLst/>
          </a:blip>
          <a:stretch>
            <a:fillRect/>
          </a:stretch>
        </p:blipFill>
        <p:spPr>
          <a:xfrm>
            <a:off x="3013764" y="1980429"/>
            <a:ext cx="6020906" cy="1488612"/>
          </a:xfrm>
          <a:prstGeom prst="rect">
            <a:avLst/>
          </a:prstGeom>
          <a:ln w="12700">
            <a:miter lim="400000"/>
          </a:ln>
        </p:spPr>
      </p:pic>
    </p:spTree>
    <p:extLst>
      <p:ext uri="{BB962C8B-B14F-4D97-AF65-F5344CB8AC3E}">
        <p14:creationId xmlns:p14="http://schemas.microsoft.com/office/powerpoint/2010/main" val="29127378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dirty="0"/>
              <a:t>Min</a:t>
            </a:r>
            <a:r>
              <a:rPr lang="en-US" dirty="0"/>
              <a:t>imum</a:t>
            </a:r>
            <a:r>
              <a:rPr dirty="0"/>
              <a:t>, Max</a:t>
            </a:r>
            <a:r>
              <a:rPr lang="en-US" dirty="0"/>
              <a:t>imum</a:t>
            </a:r>
            <a:r>
              <a:rPr dirty="0"/>
              <a:t>, </a:t>
            </a:r>
            <a:r>
              <a:rPr lang="en-US" dirty="0"/>
              <a:t>Average</a:t>
            </a:r>
            <a:r>
              <a:rPr dirty="0"/>
              <a:t>, First and Last</a:t>
            </a:r>
            <a:r>
              <a:rPr lang="en-US" dirty="0"/>
              <a:t> in time (5 statistics)</a:t>
            </a:r>
            <a:r>
              <a:rPr dirty="0"/>
              <a:t> for each of the 7 variables</a:t>
            </a:r>
          </a:p>
          <a:p>
            <a:pPr lvl="1"/>
            <a:r>
              <a:rPr dirty="0">
                <a:solidFill>
                  <a:schemeClr val="tx1"/>
                </a:solidFill>
              </a:rPr>
              <a:t>35 </a:t>
            </a:r>
            <a:r>
              <a:rPr lang="en-US" dirty="0">
                <a:solidFill>
                  <a:schemeClr val="tx1"/>
                </a:solidFill>
              </a:rPr>
              <a:t>features</a:t>
            </a:r>
            <a:r>
              <a:rPr dirty="0">
                <a:solidFill>
                  <a:schemeClr val="tx1"/>
                </a:solidFill>
              </a:rPr>
              <a:t> in total</a:t>
            </a:r>
            <a:r>
              <a:rPr lang="en-US" dirty="0">
                <a:solidFill>
                  <a:schemeClr val="tx1"/>
                </a:solidFill>
              </a:rPr>
              <a:t> for each patient</a:t>
            </a:r>
          </a:p>
          <a:p>
            <a:r>
              <a:rPr lang="en-US" dirty="0"/>
              <a:t>F</a:t>
            </a:r>
            <a:r>
              <a:rPr dirty="0"/>
              <a:t>ive common regression models: LASSO regression</a:t>
            </a:r>
            <a:endParaRPr lang="en-US" dirty="0"/>
          </a:p>
          <a:p>
            <a:pPr marL="285750" indent="-285750">
              <a:buClr>
                <a:srgbClr val="C00000"/>
              </a:buClr>
              <a:buFont typeface="Arial" panose="020B0604020202020204" pitchFamily="34" charset="0"/>
              <a:buChar char="•"/>
            </a:pPr>
            <a:r>
              <a:rPr lang="en-US" sz="1400" dirty="0"/>
              <a:t>R</a:t>
            </a:r>
            <a:r>
              <a:rPr sz="1400" dirty="0"/>
              <a:t>idge regression</a:t>
            </a:r>
            <a:endParaRPr lang="en-US" sz="1400" dirty="0"/>
          </a:p>
          <a:p>
            <a:pPr marL="285750" indent="-285750">
              <a:buClr>
                <a:srgbClr val="C00000"/>
              </a:buClr>
              <a:buFont typeface="Arial" panose="020B0604020202020204" pitchFamily="34" charset="0"/>
              <a:buChar char="•"/>
            </a:pPr>
            <a:r>
              <a:rPr sz="1400" dirty="0"/>
              <a:t>Poisson regression</a:t>
            </a:r>
            <a:endParaRPr lang="en-US" sz="1400" dirty="0"/>
          </a:p>
          <a:p>
            <a:pPr marL="285750" indent="-285750">
              <a:buClr>
                <a:srgbClr val="C00000"/>
              </a:buClr>
              <a:buFont typeface="Arial" panose="020B0604020202020204" pitchFamily="34" charset="0"/>
              <a:buChar char="•"/>
            </a:pPr>
            <a:r>
              <a:rPr lang="en-US" sz="1400" dirty="0"/>
              <a:t>B</a:t>
            </a:r>
            <a:r>
              <a:rPr sz="1400" dirty="0"/>
              <a:t>inomial regression</a:t>
            </a:r>
            <a:endParaRPr lang="en-US" sz="1400" dirty="0"/>
          </a:p>
          <a:p>
            <a:pPr marL="285750" indent="-285750">
              <a:buClr>
                <a:srgbClr val="C00000"/>
              </a:buClr>
              <a:buFont typeface="Arial" panose="020B0604020202020204" pitchFamily="34" charset="0"/>
              <a:buChar char="•"/>
            </a:pPr>
            <a:r>
              <a:rPr lang="en-US" sz="1400" dirty="0"/>
              <a:t>S</a:t>
            </a:r>
            <a:r>
              <a:rPr sz="1400" dirty="0"/>
              <a:t>upport vector regression (SVR)</a:t>
            </a:r>
            <a:endParaRPr lang="en-US" sz="1400" dirty="0"/>
          </a:p>
          <a:p>
            <a:pPr>
              <a:buClr>
                <a:srgbClr val="C00000"/>
              </a:buClr>
            </a:pPr>
            <a:endParaRPr lang="en-US" sz="1400" dirty="0"/>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620126" y="938696"/>
            <a:ext cx="4138863" cy="3590771"/>
          </a:xfrm>
          <a:prstGeom prst="rect">
            <a:avLst/>
          </a:prstGeom>
          <a:ln w="12700">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745255" y="3628723"/>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7213472" y="3905722"/>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432802" y="1963776"/>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703103" y="1765271"/>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700698" y="3246621"/>
            <a:ext cx="885179" cy="261610"/>
          </a:xfrm>
          <a:prstGeom prst="rect">
            <a:avLst/>
          </a:prstGeom>
        </p:spPr>
        <p:txBody>
          <a:bodyPr wrap="non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861785" y="2420897"/>
            <a:ext cx="918841" cy="261610"/>
          </a:xfrm>
          <a:prstGeom prst="rect">
            <a:avLst/>
          </a:prstGeom>
        </p:spPr>
        <p:txBody>
          <a:bodyPr wrap="non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687923" y="1903770"/>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745255" y="3793478"/>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8126907" y="3031952"/>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8086875" y="2819333"/>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7077906" y="2149991"/>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712715" y="1765271"/>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8155790" y="3009348"/>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564428" y="2624717"/>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6080724" y="316352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836638" y="3509454"/>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8116363" y="3928684"/>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774073" y="2045171"/>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836638" y="3410446"/>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684157" y="985413"/>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two physiological measurement</a:t>
            </a:r>
          </a:p>
        </p:txBody>
      </p:sp>
      <p:sp>
        <p:nvSpPr>
          <p:cNvPr id="18" name="TextBox 17">
            <a:extLst>
              <a:ext uri="{FF2B5EF4-FFF2-40B4-BE49-F238E27FC236}">
                <a16:creationId xmlns:a16="http://schemas.microsoft.com/office/drawing/2014/main" id="{9FDC2064-B555-7E4A-8336-5C1A14F6DF25}"/>
              </a:ext>
            </a:extLst>
          </p:cNvPr>
          <p:cNvSpPr txBox="1"/>
          <p:nvPr/>
        </p:nvSpPr>
        <p:spPr>
          <a:xfrm>
            <a:off x="131401" y="4127837"/>
            <a:ext cx="4836637" cy="1015663"/>
          </a:xfrm>
          <a:prstGeom prst="rect">
            <a:avLst/>
          </a:prstGeom>
          <a:noFill/>
        </p:spPr>
        <p:txBody>
          <a:bodyPr wrap="square" rtlCol="0">
            <a:spAutoFit/>
          </a:bodyPr>
          <a:lstStyle/>
          <a:p>
            <a:r>
              <a:rPr lang="en-US" sz="1800" dirty="0">
                <a:highlight>
                  <a:srgbClr val="FFFF00"/>
                </a:highlight>
              </a:rPr>
              <a:t>Meanwhile HMM Model attempts to utilize all temporal information by considering all values</a:t>
            </a:r>
          </a:p>
          <a:p>
            <a:endParaRPr lang="en-US" dirty="0"/>
          </a:p>
        </p:txBody>
      </p:sp>
    </p:spTree>
    <p:extLst>
      <p:ext uri="{BB962C8B-B14F-4D97-AF65-F5344CB8AC3E}">
        <p14:creationId xmlns:p14="http://schemas.microsoft.com/office/powerpoint/2010/main" val="3890023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pic>
        <p:nvPicPr>
          <p:cNvPr id="3" name="Picture 2">
            <a:extLst>
              <a:ext uri="{FF2B5EF4-FFF2-40B4-BE49-F238E27FC236}">
                <a16:creationId xmlns:a16="http://schemas.microsoft.com/office/drawing/2014/main" id="{124FD3C8-DBB0-C644-9E5F-188D7DE52FDA}"/>
              </a:ext>
            </a:extLst>
          </p:cNvPr>
          <p:cNvPicPr>
            <a:picLocks noChangeAspect="1"/>
          </p:cNvPicPr>
          <p:nvPr/>
        </p:nvPicPr>
        <p:blipFill rotWithShape="1">
          <a:blip r:embed="rId2"/>
          <a:srcRect r="1965" b="11743"/>
          <a:stretch/>
        </p:blipFill>
        <p:spPr>
          <a:xfrm>
            <a:off x="188530" y="809893"/>
            <a:ext cx="7514296" cy="3888859"/>
          </a:xfrm>
          <a:prstGeom prst="rect">
            <a:avLst/>
          </a:prstGeom>
        </p:spPr>
      </p:pic>
      <p:sp>
        <p:nvSpPr>
          <p:cNvPr id="2" name="TextBox 1">
            <a:extLst>
              <a:ext uri="{FF2B5EF4-FFF2-40B4-BE49-F238E27FC236}">
                <a16:creationId xmlns:a16="http://schemas.microsoft.com/office/drawing/2014/main" id="{AC8B44BB-453F-3341-96D1-98FED7F1A2B5}"/>
              </a:ext>
            </a:extLst>
          </p:cNvPr>
          <p:cNvSpPr txBox="1"/>
          <p:nvPr/>
        </p:nvSpPr>
        <p:spPr>
          <a:xfrm>
            <a:off x="2922104" y="1133061"/>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4" name="TextBox 3">
            <a:extLst>
              <a:ext uri="{FF2B5EF4-FFF2-40B4-BE49-F238E27FC236}">
                <a16:creationId xmlns:a16="http://schemas.microsoft.com/office/drawing/2014/main" id="{A45CE937-16A5-7F46-9914-C4F5BFA803D3}"/>
              </a:ext>
            </a:extLst>
          </p:cNvPr>
          <p:cNvSpPr txBox="1"/>
          <p:nvPr/>
        </p:nvSpPr>
        <p:spPr>
          <a:xfrm>
            <a:off x="518205" y="1133061"/>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5" name="TextBox 4">
            <a:extLst>
              <a:ext uri="{FF2B5EF4-FFF2-40B4-BE49-F238E27FC236}">
                <a16:creationId xmlns:a16="http://schemas.microsoft.com/office/drawing/2014/main" id="{86826F85-3161-6B49-B895-DD432E66ACD0}"/>
              </a:ext>
            </a:extLst>
          </p:cNvPr>
          <p:cNvSpPr txBox="1"/>
          <p:nvPr/>
        </p:nvSpPr>
        <p:spPr>
          <a:xfrm>
            <a:off x="5416826" y="1061891"/>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6" name="TextBox 5">
            <a:extLst>
              <a:ext uri="{FF2B5EF4-FFF2-40B4-BE49-F238E27FC236}">
                <a16:creationId xmlns:a16="http://schemas.microsoft.com/office/drawing/2014/main" id="{41036703-C936-EB49-921B-8B11F3A629FF}"/>
              </a:ext>
            </a:extLst>
          </p:cNvPr>
          <p:cNvSpPr txBox="1"/>
          <p:nvPr/>
        </p:nvSpPr>
        <p:spPr>
          <a:xfrm>
            <a:off x="7583556" y="1639956"/>
            <a:ext cx="1331844" cy="553998"/>
          </a:xfrm>
          <a:prstGeom prst="rect">
            <a:avLst/>
          </a:prstGeom>
          <a:noFill/>
        </p:spPr>
        <p:txBody>
          <a:bodyPr wrap="square" rtlCol="0">
            <a:spAutoFit/>
          </a:bodyPr>
          <a:lstStyle/>
          <a:p>
            <a:r>
              <a:rPr lang="en-US" sz="1000" dirty="0">
                <a:highlight>
                  <a:srgbClr val="FFFF00"/>
                </a:highlight>
              </a:rPr>
              <a:t>Spits out likelihood of each state for a given time window</a:t>
            </a:r>
          </a:p>
        </p:txBody>
      </p:sp>
      <p:sp>
        <p:nvSpPr>
          <p:cNvPr id="7" name="TextBox 6">
            <a:extLst>
              <a:ext uri="{FF2B5EF4-FFF2-40B4-BE49-F238E27FC236}">
                <a16:creationId xmlns:a16="http://schemas.microsoft.com/office/drawing/2014/main" id="{70D2329E-B451-5242-A8A0-46721F255882}"/>
              </a:ext>
            </a:extLst>
          </p:cNvPr>
          <p:cNvSpPr txBox="1"/>
          <p:nvPr/>
        </p:nvSpPr>
        <p:spPr>
          <a:xfrm>
            <a:off x="909959" y="3200400"/>
            <a:ext cx="2290441" cy="246221"/>
          </a:xfrm>
          <a:prstGeom prst="rect">
            <a:avLst/>
          </a:prstGeom>
          <a:noFill/>
        </p:spPr>
        <p:txBody>
          <a:bodyPr wrap="square" rtlCol="0">
            <a:spAutoFit/>
          </a:bodyPr>
          <a:lstStyle/>
          <a:p>
            <a:r>
              <a:rPr lang="en-US" sz="1000" dirty="0">
                <a:highlight>
                  <a:srgbClr val="FFFF00"/>
                </a:highlight>
              </a:rPr>
              <a:t>Most likely sequence of states</a:t>
            </a:r>
          </a:p>
        </p:txBody>
      </p:sp>
      <p:sp>
        <p:nvSpPr>
          <p:cNvPr id="8" name="TextBox 7">
            <a:extLst>
              <a:ext uri="{FF2B5EF4-FFF2-40B4-BE49-F238E27FC236}">
                <a16:creationId xmlns:a16="http://schemas.microsoft.com/office/drawing/2014/main" id="{1A0B96E7-3EC0-AD46-A341-49098F45CABC}"/>
              </a:ext>
            </a:extLst>
          </p:cNvPr>
          <p:cNvSpPr txBox="1"/>
          <p:nvPr/>
        </p:nvSpPr>
        <p:spPr>
          <a:xfrm>
            <a:off x="794279" y="3826465"/>
            <a:ext cx="2290441" cy="246221"/>
          </a:xfrm>
          <a:prstGeom prst="rect">
            <a:avLst/>
          </a:prstGeom>
          <a:noFill/>
        </p:spPr>
        <p:txBody>
          <a:bodyPr wrap="square" rtlCol="0">
            <a:spAutoFit/>
          </a:bodyPr>
          <a:lstStyle/>
          <a:p>
            <a:r>
              <a:rPr lang="en-US" sz="1000" dirty="0">
                <a:highlight>
                  <a:srgbClr val="FFFF00"/>
                </a:highlight>
              </a:rPr>
              <a:t>Len(Sequence) = # time windows</a:t>
            </a:r>
          </a:p>
        </p:txBody>
      </p:sp>
    </p:spTree>
    <p:extLst>
      <p:ext uri="{BB962C8B-B14F-4D97-AF65-F5344CB8AC3E}">
        <p14:creationId xmlns:p14="http://schemas.microsoft.com/office/powerpoint/2010/main" val="231505678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74937"/>
            <a:ext cx="6777732" cy="344710"/>
          </a:xfrm>
          <a:prstGeom prst="rect">
            <a:avLst/>
          </a:prstGeom>
        </p:spPr>
        <p:txBody>
          <a:bodyPr/>
          <a:lstStyle>
            <a:lvl1pPr defTabSz="484886">
              <a:defRPr sz="6640"/>
            </a:lvl1pPr>
          </a:lstStyle>
          <a:p>
            <a:r>
              <a:rPr sz="2800" dirty="0"/>
              <a:t>Visualization of Data for a single patient</a:t>
            </a:r>
          </a:p>
        </p:txBody>
      </p:sp>
      <p:pic>
        <p:nvPicPr>
          <p:cNvPr id="140" name="Screen Shot 2018-10-01 at 18.33.43.png" descr="Screen Shot 2018-10-01 at 18.33.43.png"/>
          <p:cNvPicPr>
            <a:picLocks noChangeAspect="1"/>
          </p:cNvPicPr>
          <p:nvPr/>
        </p:nvPicPr>
        <p:blipFill>
          <a:blip r:embed="rId2">
            <a:extLst/>
          </a:blip>
          <a:stretch>
            <a:fillRect/>
          </a:stretch>
        </p:blipFill>
        <p:spPr>
          <a:xfrm>
            <a:off x="1274088" y="907431"/>
            <a:ext cx="6678309" cy="3760822"/>
          </a:xfrm>
          <a:prstGeom prst="rect">
            <a:avLst/>
          </a:prstGeom>
          <a:ln w="12700">
            <a:miter lim="400000"/>
          </a:ln>
        </p:spPr>
      </p:pic>
    </p:spTree>
    <p:extLst>
      <p:ext uri="{BB962C8B-B14F-4D97-AF65-F5344CB8AC3E}">
        <p14:creationId xmlns:p14="http://schemas.microsoft.com/office/powerpoint/2010/main" val="313872325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Design choices"/>
          <p:cNvSpPr txBox="1">
            <a:spLocks noGrp="1"/>
          </p:cNvSpPr>
          <p:nvPr>
            <p:ph type="title"/>
          </p:nvPr>
        </p:nvSpPr>
        <p:spPr>
          <a:prstGeom prst="rect">
            <a:avLst/>
          </a:prstGeom>
        </p:spPr>
        <p:txBody>
          <a:bodyPr/>
          <a:lstStyle/>
          <a:p>
            <a:r>
              <a:t>Design choices</a:t>
            </a:r>
          </a:p>
        </p:txBody>
      </p:sp>
      <p:sp>
        <p:nvSpPr>
          <p:cNvPr id="143" name="Number of states…"/>
          <p:cNvSpPr txBox="1">
            <a:spLocks noGrp="1"/>
          </p:cNvSpPr>
          <p:nvPr>
            <p:ph type="body" idx="1"/>
          </p:nvPr>
        </p:nvSpPr>
        <p:spPr>
          <a:prstGeom prst="rect">
            <a:avLst/>
          </a:prstGeom>
        </p:spPr>
        <p:txBody>
          <a:bodyPr/>
          <a:lstStyle/>
          <a:p>
            <a:r>
              <a:rPr dirty="0"/>
              <a:t>Number of states</a:t>
            </a:r>
          </a:p>
          <a:p>
            <a:r>
              <a:rPr dirty="0"/>
              <a:t>Overlapping or non-overlapping time windows</a:t>
            </a:r>
          </a:p>
          <a:p>
            <a:r>
              <a:rPr dirty="0"/>
              <a:t>Time Resolution</a:t>
            </a:r>
          </a:p>
          <a:p>
            <a:r>
              <a:rPr dirty="0"/>
              <a:t>Stability of results</a:t>
            </a:r>
          </a:p>
        </p:txBody>
      </p:sp>
    </p:spTree>
    <p:extLst>
      <p:ext uri="{BB962C8B-B14F-4D97-AF65-F5344CB8AC3E}">
        <p14:creationId xmlns:p14="http://schemas.microsoft.com/office/powerpoint/2010/main" val="743948137"/>
      </p:ext>
    </p:extLst>
  </p:cSld>
  <p:clrMapOvr>
    <a:masterClrMapping/>
  </p:clrMapOvr>
  <p:transition spd="med"/>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2728</TotalTime>
  <Words>538</Words>
  <Application>Microsoft Macintosh PowerPoint</Application>
  <PresentationFormat>On-screen Show (16:9)</PresentationFormat>
  <Paragraphs>96</Paragraphs>
  <Slides>17</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MS PGothic</vt:lpstr>
      <vt:lpstr>MS PGothic</vt:lpstr>
      <vt:lpstr>Arial</vt:lpstr>
      <vt:lpstr>Athelas</vt:lpstr>
      <vt:lpstr>Calibri</vt:lpstr>
      <vt:lpstr>Century Gothic</vt:lpstr>
      <vt:lpstr>Roboto Light</vt:lpstr>
      <vt:lpstr>Roboto Regular</vt:lpstr>
      <vt:lpstr>JPA Master PowerPoint</vt:lpstr>
      <vt:lpstr>1_JPA Master PowerPoint</vt:lpstr>
      <vt:lpstr>PowerPoint Presentation</vt:lpstr>
      <vt:lpstr>Importance of Length of Stay Prediction</vt:lpstr>
      <vt:lpstr>Motivation, The case for HMM</vt:lpstr>
      <vt:lpstr>Dataset : Physionet2012</vt:lpstr>
      <vt:lpstr>Problem Statement</vt:lpstr>
      <vt:lpstr>Baseline Models </vt:lpstr>
      <vt:lpstr>HMM Model Big Picture</vt:lpstr>
      <vt:lpstr>Visualization of Data for a single patient</vt:lpstr>
      <vt:lpstr>Design choices</vt:lpstr>
      <vt:lpstr>Optimum # of states</vt:lpstr>
      <vt:lpstr>Non/Overlapping time windows</vt:lpstr>
      <vt:lpstr>Overlapping edge - continued</vt:lpstr>
      <vt:lpstr>Overlapping edge-continued</vt:lpstr>
      <vt:lpstr>Combining ICU type</vt:lpstr>
      <vt:lpstr>RMSE Comparison</vt:lpstr>
      <vt:lpstr>Interpretability</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185</cp:revision>
  <dcterms:modified xsi:type="dcterms:W3CDTF">2019-03-05T23:53:27Z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